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DEF19-43B4-4157-9359-B1DAFD2377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8A661-1F5D-4C2F-AFAF-EC5FB286EA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E6C1C-8912-4E5E-A028-76C69252C9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D040-E3DF-4CD4-9357-EF18B99C2C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553DA-2104-4A39-8885-95CEE7B069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0BED8-4D55-428F-AA92-7E10859400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15F06-403A-46B6-A968-2419220303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47F18-E9D0-4799-BF9E-84637FCBC6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08CF1-A621-45F4-AF29-AE2B99F183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3B234-37C6-44F1-8AA7-1BD871549C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B7BF9-C012-415C-A3B5-DF8873D917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3CF9F2-88E9-4BDF-BA28-4FE69CDD115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24308" y="2101042"/>
            <a:ext cx="3419526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Генотип как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целостная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396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Первый закон Менделя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124745"/>
            <a:ext cx="753519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buFontTx/>
              <a:buChar char="-"/>
            </a:pPr>
            <a:r>
              <a:rPr lang="ru-RU" sz="2000" dirty="0" smtClean="0">
                <a:cs typeface="Aharoni" pitchFamily="2" charset="-79"/>
              </a:rPr>
              <a:t>Первый закон Менделя называют также законом единообразия гибридов первого поколения, так как у всех особей первого поколения проявляется один признак.  Например, при моногибридном скрещивании растений гороха с желтыми и зелеными семенами, то у всех полученных в результате этого скрещивания гибридов семена будут желтыми.  Следовательно, у гибрида первого поколения из каждой пары альтернативных признаков развивается только один.  Второй признак как бы исчезает, не проявляется. Явление преобладания у гибрида признака одного из родителей Мендель назвал доминированием.</a:t>
            </a:r>
            <a:endParaRPr lang="ru-RU" sz="2000" dirty="0">
              <a:cs typeface="Aharoni" pitchFamily="2" charset="-79"/>
            </a:endParaRPr>
          </a:p>
        </p:txBody>
      </p:sp>
      <p:pic>
        <p:nvPicPr>
          <p:cNvPr id="2052" name="Picture 4" descr="C:\Users\PC\Desktop\генетика\mendelya_zakony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687091"/>
            <a:ext cx="2956766" cy="18137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822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Второй закон Менделя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8570"/>
            <a:ext cx="760605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cs typeface="Aharoni" pitchFamily="2" charset="-79"/>
              </a:rPr>
              <a:t> Если потомков первого поколения, одинаковых по изучаемому признаку, скрестить между собой, то во втором поколении признаки обоих родителей проявляются в определенном числовом соотношении: ¾ особей будут иметь доминантный признак, ¼  – рецессивный (закон расщепления). </a:t>
            </a:r>
            <a:endParaRPr lang="ru-RU" sz="2000" dirty="0">
              <a:cs typeface="Aharoni" pitchFamily="2" charset="-79"/>
            </a:endParaRPr>
          </a:p>
        </p:txBody>
      </p:sp>
      <p:pic>
        <p:nvPicPr>
          <p:cNvPr id="1025" name="Picture 1" descr="C:\Users\PC\Desktop\генетика\167307_1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429000"/>
            <a:ext cx="4181351" cy="2880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745353" y="-33935699"/>
            <a:ext cx="112975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cap="all" dirty="0" smtClean="0">
                <a:ln w="0"/>
                <a:gradFill flip="none">
                  <a:gsLst>
                    <a:gs pos="0">
                      <a:srgbClr val="53548A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53548A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53548A">
                        <a:shade val="65000"/>
                        <a:satMod val="130000"/>
                      </a:srgbClr>
                    </a:gs>
                    <a:gs pos="92000">
                      <a:srgbClr val="53548A">
                        <a:shade val="50000"/>
                        <a:satMod val="120000"/>
                      </a:srgbClr>
                    </a:gs>
                    <a:gs pos="100000">
                      <a:srgbClr val="53548A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Генотип – совокупность всех генов, </a:t>
            </a:r>
          </a:p>
          <a:p>
            <a:pPr lvl="0" algn="ctr"/>
            <a:r>
              <a:rPr lang="ru-RU" sz="2000" b="1" cap="all" dirty="0" smtClean="0">
                <a:ln w="0"/>
                <a:gradFill flip="none">
                  <a:gsLst>
                    <a:gs pos="0">
                      <a:srgbClr val="53548A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53548A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53548A">
                        <a:shade val="65000"/>
                        <a:satMod val="130000"/>
                      </a:srgbClr>
                    </a:gs>
                    <a:gs pos="92000">
                      <a:srgbClr val="53548A">
                        <a:shade val="50000"/>
                        <a:satMod val="120000"/>
                      </a:srgbClr>
                    </a:gs>
                    <a:gs pos="100000">
                      <a:srgbClr val="53548A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локализованных в хромосомах данного организма. </a:t>
            </a:r>
          </a:p>
          <a:p>
            <a:pPr lvl="0" algn="ctr"/>
            <a:r>
              <a:rPr lang="ru-RU" sz="2000" b="1" cap="all" dirty="0" smtClean="0">
                <a:ln w="0"/>
                <a:gradFill flip="none">
                  <a:gsLst>
                    <a:gs pos="0">
                      <a:srgbClr val="53548A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53548A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53548A">
                        <a:shade val="65000"/>
                        <a:satMod val="130000"/>
                      </a:srgbClr>
                    </a:gs>
                    <a:gs pos="92000">
                      <a:srgbClr val="53548A">
                        <a:shade val="50000"/>
                        <a:satMod val="120000"/>
                      </a:srgbClr>
                    </a:gs>
                    <a:gs pos="100000">
                      <a:srgbClr val="53548A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Термин был предложен датским биологом </a:t>
            </a:r>
            <a:r>
              <a:rPr lang="ru-RU" sz="2000" b="1" cap="all" dirty="0" err="1" smtClean="0">
                <a:ln w="0"/>
                <a:gradFill flip="none">
                  <a:gsLst>
                    <a:gs pos="0">
                      <a:srgbClr val="53548A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53548A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53548A">
                        <a:shade val="65000"/>
                        <a:satMod val="130000"/>
                      </a:srgbClr>
                    </a:gs>
                    <a:gs pos="92000">
                      <a:srgbClr val="53548A">
                        <a:shade val="50000"/>
                        <a:satMod val="120000"/>
                      </a:srgbClr>
                    </a:gs>
                    <a:gs pos="100000">
                      <a:srgbClr val="53548A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В.Иогансеном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rgbClr val="53548A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53548A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53548A">
                        <a:shade val="65000"/>
                        <a:satMod val="130000"/>
                      </a:srgbClr>
                    </a:gs>
                    <a:gs pos="92000">
                      <a:srgbClr val="53548A">
                        <a:shade val="50000"/>
                        <a:satMod val="120000"/>
                      </a:srgbClr>
                    </a:gs>
                    <a:gs pos="100000">
                      <a:srgbClr val="53548A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в 1909 г.  Генотип – носитель наследственной информации, передаваемой от поколения к поколению. Он представляет собой систему, контролирующую развитие, строение и жизнедеятельность организма, т.е. совокупность всех признаков организма – его фенотип.</a:t>
            </a:r>
            <a:endParaRPr lang="ru-RU" sz="2000" b="1" cap="all" dirty="0">
              <a:ln w="0"/>
              <a:gradFill flip="none">
                <a:gsLst>
                  <a:gs pos="0">
                    <a:srgbClr val="53548A">
                      <a:tint val="75000"/>
                      <a:shade val="75000"/>
                      <a:satMod val="170000"/>
                    </a:srgbClr>
                  </a:gs>
                  <a:gs pos="49000">
                    <a:srgbClr val="53548A">
                      <a:tint val="88000"/>
                      <a:shade val="65000"/>
                      <a:satMod val="172000"/>
                    </a:srgbClr>
                  </a:gs>
                  <a:gs pos="50000">
                    <a:srgbClr val="53548A">
                      <a:shade val="65000"/>
                      <a:satMod val="130000"/>
                    </a:srgbClr>
                  </a:gs>
                  <a:gs pos="92000">
                    <a:srgbClr val="53548A">
                      <a:shade val="50000"/>
                      <a:satMod val="120000"/>
                    </a:srgbClr>
                  </a:gs>
                  <a:gs pos="100000">
                    <a:srgbClr val="53548A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19654"/>
            <a:ext cx="78488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Генотип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15050"/>
            <a:ext cx="7318026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dirty="0" smtClean="0">
                <a:cs typeface="Aharoni" pitchFamily="2" charset="-79"/>
              </a:rPr>
              <a:t>	Генотип – совокупность всех генов, локализованных в хромосомах данного организма. </a:t>
            </a:r>
          </a:p>
          <a:p>
            <a:pPr algn="just"/>
            <a:endParaRPr lang="ru-RU" sz="2000" dirty="0" smtClean="0">
              <a:cs typeface="Aharoni" pitchFamily="2" charset="-79"/>
            </a:endParaRPr>
          </a:p>
          <a:p>
            <a:pPr algn="just"/>
            <a:r>
              <a:rPr lang="ru-RU" sz="2000" dirty="0" smtClean="0">
                <a:cs typeface="Aharoni" pitchFamily="2" charset="-79"/>
              </a:rPr>
              <a:t>	Термин был предложен датским биологом </a:t>
            </a:r>
            <a:r>
              <a:rPr lang="ru-RU" sz="2000" dirty="0" err="1" smtClean="0">
                <a:cs typeface="Aharoni" pitchFamily="2" charset="-79"/>
              </a:rPr>
              <a:t>В.Иогансеном</a:t>
            </a:r>
            <a:r>
              <a:rPr lang="ru-RU" sz="2000" dirty="0" smtClean="0">
                <a:cs typeface="Aharoni" pitchFamily="2" charset="-79"/>
              </a:rPr>
              <a:t> в 1909 г.  Генотип – носитель наследственной информации, передаваемой от поколения к поколению. Он представляет собой систему, контролирующую развитие, строение и жизнедеятельность организма, т.е. совокупность всех признаков организма – его фенотип. Генотип — единая система взаимодействующих генов, так что проявление каждого гена зависит от генотипической среды, в которой он находится. 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2958" y="1182231"/>
            <a:ext cx="7606628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dirty="0" smtClean="0">
                <a:cs typeface="Aharoni" pitchFamily="2" charset="-79"/>
              </a:rPr>
              <a:t>Примером влияния среды на фенотипическое проявление генотипа может служить окраска меха у кроликов  гималайской линии. При одном и том же генотипе эти кролики при выращивании на холоде имеют чёрный мех, при умеренной температуре — гималайскую окраску (белая с чёрными мордой, ушами, лапами и хвостом), при повышенной температуре — белый мех. </a:t>
            </a:r>
            <a:endParaRPr lang="ru-RU" sz="2000" dirty="0"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643314"/>
            <a:ext cx="5601678" cy="26127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04664"/>
            <a:ext cx="5631670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Доминирование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2776"/>
            <a:ext cx="864429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dirty="0" smtClean="0">
                <a:cs typeface="Aharoni" pitchFamily="2" charset="-79"/>
              </a:rPr>
              <a:t>Доминирование – тип взаимодействия двух аллелей одного гена, когда один из них полностью исключает проявление действия другого.  Такое проявление возможно при следующих условиях: 1) доминантный аллель в гетерозиготном состоянии обеспечивает синтез продуктов, достаточный для проявления такого же признака, как и в состоянии доминантной </a:t>
            </a:r>
            <a:r>
              <a:rPr lang="ru-RU" sz="2000" dirty="0" err="1" smtClean="0">
                <a:cs typeface="Aharoni" pitchFamily="2" charset="-79"/>
              </a:rPr>
              <a:t>гомозиготы</a:t>
            </a:r>
            <a:r>
              <a:rPr lang="ru-RU" sz="2000" dirty="0" smtClean="0">
                <a:cs typeface="Aharoni" pitchFamily="2" charset="-79"/>
              </a:rPr>
              <a:t> у родительской формы; 2) рецессивный аллель совсем неактивен либо  продукты его активности не взаимодействуют с продуктами активности доминантного </a:t>
            </a:r>
            <a:r>
              <a:rPr lang="ru-RU" sz="2000" dirty="0" err="1" smtClean="0">
                <a:cs typeface="Aharoni" pitchFamily="2" charset="-79"/>
              </a:rPr>
              <a:t>аллеля</a:t>
            </a:r>
            <a:r>
              <a:rPr lang="ru-RU" sz="2000" dirty="0" smtClean="0">
                <a:cs typeface="Aharoni" pitchFamily="2" charset="-79"/>
              </a:rPr>
              <a:t>.</a:t>
            </a:r>
          </a:p>
          <a:p>
            <a:pPr algn="just"/>
            <a:r>
              <a:rPr lang="ru-RU" sz="2000" dirty="0" smtClean="0">
                <a:cs typeface="Aharoni" pitchFamily="2" charset="-79"/>
              </a:rPr>
              <a:t>Примерами такого взаимодействия аллельных могут служить доминирование пурпурной окраски цветков гороха над белой, гладкой формы семян над морщинистой, темного цвета волос над светлым и т.д. </a:t>
            </a:r>
          </a:p>
          <a:p>
            <a:pPr algn="just"/>
            <a:r>
              <a:rPr lang="ru-RU" sz="2000" dirty="0" smtClean="0">
                <a:cs typeface="Aharoni" pitchFamily="2" charset="-79"/>
              </a:rPr>
              <a:t>Неполное доминирование, или промежуточный характер наследования, наблюдается в том случае, когда фенотип гибрида (</a:t>
            </a:r>
            <a:r>
              <a:rPr lang="ru-RU" sz="2000" dirty="0" err="1" smtClean="0">
                <a:cs typeface="Aharoni" pitchFamily="2" charset="-79"/>
              </a:rPr>
              <a:t>гетерозиготы</a:t>
            </a:r>
            <a:r>
              <a:rPr lang="ru-RU" sz="2000" dirty="0" smtClean="0">
                <a:cs typeface="Aharoni" pitchFamily="2" charset="-79"/>
              </a:rPr>
              <a:t> ) отличается от фенотипа обеих родительских </a:t>
            </a:r>
            <a:r>
              <a:rPr lang="ru-RU" sz="2000" dirty="0" err="1" smtClean="0">
                <a:cs typeface="Aharoni" pitchFamily="2" charset="-79"/>
              </a:rPr>
              <a:t>гомозигот</a:t>
            </a:r>
            <a:r>
              <a:rPr lang="ru-RU" sz="2000" dirty="0" smtClean="0">
                <a:cs typeface="Aharoni" pitchFamily="2" charset="-79"/>
              </a:rPr>
              <a:t>, т.е. выражение признака оказывается промежуточным с </a:t>
            </a:r>
            <a:endParaRPr lang="ru-RU" sz="2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83404"/>
            <a:ext cx="757242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dirty="0" smtClean="0">
                <a:cs typeface="Aharoni" pitchFamily="2" charset="-79"/>
              </a:rPr>
              <a:t>С большим или меньшим уклонением в сторону одного или другого родителя. Примером неполного доминирования является наследование окраски цветков у растений ночной красавицы. </a:t>
            </a:r>
            <a:r>
              <a:rPr lang="ru-RU" sz="2000" dirty="0" err="1" smtClean="0">
                <a:cs typeface="Aharoni" pitchFamily="2" charset="-79"/>
              </a:rPr>
              <a:t>Гомозиготныерастения</a:t>
            </a:r>
            <a:r>
              <a:rPr lang="ru-RU" sz="2000" dirty="0" smtClean="0">
                <a:cs typeface="Aharoni" pitchFamily="2" charset="-79"/>
              </a:rPr>
              <a:t> имеют либо красные (АА), либо белые(</a:t>
            </a:r>
            <a:r>
              <a:rPr lang="ru-RU" sz="2000" dirty="0" err="1" smtClean="0">
                <a:cs typeface="Aharoni" pitchFamily="2" charset="-79"/>
              </a:rPr>
              <a:t>аа</a:t>
            </a:r>
            <a:r>
              <a:rPr lang="ru-RU" sz="2000" dirty="0" smtClean="0">
                <a:cs typeface="Aharoni" pitchFamily="2" charset="-79"/>
              </a:rPr>
              <a:t>) цветки, а гетерозиготные (</a:t>
            </a:r>
            <a:r>
              <a:rPr lang="ru-RU" sz="2000" dirty="0" err="1" smtClean="0">
                <a:cs typeface="Aharoni" pitchFamily="2" charset="-79"/>
              </a:rPr>
              <a:t>Аа</a:t>
            </a:r>
            <a:r>
              <a:rPr lang="ru-RU" sz="2000" dirty="0" smtClean="0">
                <a:cs typeface="Aharoni" pitchFamily="2" charset="-79"/>
              </a:rPr>
              <a:t>) - розовые.</a:t>
            </a:r>
          </a:p>
        </p:txBody>
      </p:sp>
      <p:pic>
        <p:nvPicPr>
          <p:cNvPr id="1026" name="Picture 2" descr="C:\Users\PC\Desktop\генетика\110202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054" y="3037468"/>
            <a:ext cx="5772276" cy="34633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31711"/>
            <a:ext cx="78440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cs typeface="Aharoni" pitchFamily="2" charset="-79"/>
              </a:rPr>
              <a:t>Сверхдоминирование</a:t>
            </a:r>
            <a:r>
              <a:rPr lang="ru-RU" sz="2000" dirty="0" smtClean="0">
                <a:cs typeface="Aharoni" pitchFamily="2" charset="-79"/>
              </a:rPr>
              <a:t> – более сильное проявление</a:t>
            </a:r>
          </a:p>
          <a:p>
            <a:pPr algn="just"/>
            <a:r>
              <a:rPr lang="ru-RU" sz="2000" dirty="0" smtClean="0">
                <a:cs typeface="Aharoni" pitchFamily="2" charset="-79"/>
              </a:rPr>
              <a:t>признака у гетерозиготной особи, чем у любой из </a:t>
            </a:r>
            <a:r>
              <a:rPr lang="ru-RU" sz="2000" dirty="0" err="1" smtClean="0">
                <a:cs typeface="Aharoni" pitchFamily="2" charset="-79"/>
              </a:rPr>
              <a:t>гомозигот</a:t>
            </a:r>
            <a:r>
              <a:rPr lang="ru-RU" sz="2000" dirty="0" smtClean="0">
                <a:cs typeface="Aharoni" pitchFamily="2" charset="-79"/>
              </a:rPr>
              <a:t>.</a:t>
            </a:r>
          </a:p>
          <a:p>
            <a:pPr algn="just"/>
            <a:endParaRPr lang="ru-RU" sz="2000" dirty="0" smtClean="0">
              <a:cs typeface="Aharoni" pitchFamily="2" charset="-79"/>
            </a:endParaRPr>
          </a:p>
          <a:p>
            <a:pPr algn="just"/>
            <a:r>
              <a:rPr lang="ru-RU" sz="2000" b="1" dirty="0" err="1" smtClean="0">
                <a:solidFill>
                  <a:srgbClr val="C00000"/>
                </a:solidFill>
                <a:cs typeface="Aharoni" pitchFamily="2" charset="-79"/>
              </a:rPr>
              <a:t>Кодоминирование</a:t>
            </a:r>
            <a:r>
              <a:rPr lang="ru-RU" sz="2000" dirty="0" smtClean="0">
                <a:cs typeface="Aharoni" pitchFamily="2" charset="-79"/>
              </a:rPr>
              <a:t> – участие обоих аллелей в определении </a:t>
            </a:r>
          </a:p>
          <a:p>
            <a:pPr algn="just"/>
            <a:r>
              <a:rPr lang="ru-RU" sz="2000" dirty="0" smtClean="0">
                <a:cs typeface="Aharoni" pitchFamily="2" charset="-79"/>
              </a:rPr>
              <a:t>признака у гетерозиготной особи. Примером может служить </a:t>
            </a:r>
          </a:p>
          <a:p>
            <a:pPr algn="just"/>
            <a:r>
              <a:rPr lang="ru-RU" sz="2000" dirty="0" smtClean="0">
                <a:cs typeface="Aharoni" pitchFamily="2" charset="-79"/>
              </a:rPr>
              <a:t>Наследование </a:t>
            </a:r>
            <a:r>
              <a:rPr lang="en-US" sz="2000" dirty="0" smtClean="0">
                <a:cs typeface="Aharoni" pitchFamily="2" charset="-79"/>
              </a:rPr>
              <a:t>IV </a:t>
            </a:r>
            <a:r>
              <a:rPr lang="ru-RU" sz="2000" dirty="0" smtClean="0">
                <a:cs typeface="Aharoni" pitchFamily="2" charset="-79"/>
              </a:rPr>
              <a:t>группы крови у человека (АВ).</a:t>
            </a:r>
          </a:p>
          <a:p>
            <a:pPr algn="just"/>
            <a:endParaRPr lang="ru-RU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just"/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60648"/>
            <a:ext cx="31922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Полигения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68760"/>
            <a:ext cx="7344817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dirty="0" smtClean="0">
                <a:cs typeface="Aharoni" pitchFamily="2" charset="-79"/>
              </a:rPr>
              <a:t>	</a:t>
            </a:r>
            <a:r>
              <a:rPr lang="ru-RU" sz="2000" dirty="0" err="1" smtClean="0">
                <a:cs typeface="Aharoni" pitchFamily="2" charset="-79"/>
              </a:rPr>
              <a:t>Полигения</a:t>
            </a:r>
            <a:r>
              <a:rPr lang="ru-RU" sz="2000" dirty="0" smtClean="0">
                <a:cs typeface="Aharoni" pitchFamily="2" charset="-79"/>
              </a:rPr>
              <a:t>, или полимерия,  - обусловленность </a:t>
            </a:r>
            <a:r>
              <a:rPr lang="ru-RU" sz="2000" dirty="0" err="1" smtClean="0">
                <a:cs typeface="Aharoni" pitchFamily="2" charset="-79"/>
              </a:rPr>
              <a:t>одногосложного</a:t>
            </a:r>
            <a:r>
              <a:rPr lang="ru-RU" sz="2000" dirty="0" smtClean="0">
                <a:cs typeface="Aharoni" pitchFamily="2" charset="-79"/>
              </a:rPr>
              <a:t> признака многими неаллельными генами, действие которых суммируется в признаке.  Такие гены называются </a:t>
            </a:r>
            <a:r>
              <a:rPr lang="ru-RU" sz="2000" dirty="0" err="1" smtClean="0">
                <a:cs typeface="Aharoni" pitchFamily="2" charset="-79"/>
              </a:rPr>
              <a:t>полигенами</a:t>
            </a:r>
            <a:r>
              <a:rPr lang="ru-RU" sz="2000" dirty="0" smtClean="0">
                <a:cs typeface="Aharoni" pitchFamily="2" charset="-79"/>
              </a:rPr>
              <a:t>. В условиях неоднородной внешней среды </a:t>
            </a:r>
            <a:r>
              <a:rPr lang="ru-RU" sz="2000" dirty="0" err="1" smtClean="0">
                <a:cs typeface="Aharoni" pitchFamily="2" charset="-79"/>
              </a:rPr>
              <a:t>полигения</a:t>
            </a:r>
            <a:r>
              <a:rPr lang="ru-RU" sz="2000" dirty="0" smtClean="0">
                <a:cs typeface="Aharoni" pitchFamily="2" charset="-79"/>
              </a:rPr>
              <a:t>  приводит к непрерывной, или количественной, изменчивости признака в популяции. </a:t>
            </a:r>
            <a:r>
              <a:rPr lang="ru-RU" sz="2000" dirty="0" err="1" smtClean="0">
                <a:cs typeface="Aharoni" pitchFamily="2" charset="-79"/>
              </a:rPr>
              <a:t>Полигения</a:t>
            </a:r>
            <a:r>
              <a:rPr lang="ru-RU" sz="2000" dirty="0" smtClean="0">
                <a:cs typeface="Aharoni" pitchFamily="2" charset="-79"/>
              </a:rPr>
              <a:t> была открыта в 1909 г. Шведским ученым Г. </a:t>
            </a:r>
            <a:r>
              <a:rPr lang="ru-RU" sz="2000" dirty="0" err="1" smtClean="0">
                <a:cs typeface="Aharoni" pitchFamily="2" charset="-79"/>
              </a:rPr>
              <a:t>Нильсоном-Эле</a:t>
            </a:r>
            <a:r>
              <a:rPr lang="ru-RU" sz="2000" dirty="0" smtClean="0">
                <a:cs typeface="Aharoni" pitchFamily="2" charset="-79"/>
              </a:rPr>
              <a:t>, изучавшим наследование окраски зерен пшеницы путем анализа расщеплений этого признака. Теория </a:t>
            </a:r>
            <a:r>
              <a:rPr lang="ru-RU" sz="2000" dirty="0" err="1" smtClean="0">
                <a:cs typeface="Aharoni" pitchFamily="2" charset="-79"/>
              </a:rPr>
              <a:t>полигении</a:t>
            </a:r>
            <a:r>
              <a:rPr lang="ru-RU" sz="2000" dirty="0" smtClean="0">
                <a:cs typeface="Aharoni" pitchFamily="2" charset="-79"/>
              </a:rPr>
              <a:t>, объяснив закономерности наследования количественных признаков, внесла вклад в теорию эволюции и приобрела важное значение в селекции растений и животных.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3777"/>
            <a:ext cx="812769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Основы </a:t>
            </a:r>
            <a:r>
              <a:rPr lang="ru-RU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менделевкой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 генетики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  <p:pic>
        <p:nvPicPr>
          <p:cNvPr id="2050" name="Picture 2" descr="C:\Users\PC\Desktop\генетика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142984"/>
            <a:ext cx="1972439" cy="2575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000108"/>
            <a:ext cx="576064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dirty="0" smtClean="0">
                <a:cs typeface="Aharoni" pitchFamily="2" charset="-79"/>
              </a:rPr>
              <a:t>	Первый научный шаг вперед в изучении наследственности был сделан австрийским монахом </a:t>
            </a:r>
            <a:r>
              <a:rPr lang="ru-RU" sz="2000" dirty="0" err="1" smtClean="0">
                <a:cs typeface="Aharoni" pitchFamily="2" charset="-79"/>
              </a:rPr>
              <a:t>Грегором</a:t>
            </a:r>
            <a:r>
              <a:rPr lang="ru-RU" sz="2000" dirty="0" smtClean="0">
                <a:cs typeface="Aharoni" pitchFamily="2" charset="-79"/>
              </a:rPr>
              <a:t> Менделем, который в 1866 г. Опубликовал статью, заложившую основы современной генетики. Мендель показал, что наследственные признаки не смешиваются, а передаются от родителей к потомкам в виде дискретных (обособленных) единиц. </a:t>
            </a:r>
            <a:endParaRPr lang="ru-RU" sz="2000" dirty="0"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857628"/>
            <a:ext cx="750099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dirty="0" smtClean="0">
                <a:cs typeface="Aharoni" pitchFamily="2" charset="-79"/>
              </a:rPr>
              <a:t>	Эти единицы, представленные у особей парами, остаются дискретными и передаются последующим поколениям в мужских и женских гаметах, каждая из которых содержит по одной единице из каждой пары.  Позднее их стали называть факторами и, наконец, генами. Было показано, что гены находятся в хромосомах, с которыми они и передаются от одного поколения к другому. </a:t>
            </a:r>
            <a:endParaRPr lang="ru-RU" sz="2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06968"/>
            <a:ext cx="7534050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cs typeface="Aharoni" pitchFamily="2" charset="-79"/>
              </a:rPr>
              <a:t>Каждый признак данного организма контролируется парой аллелей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Aharoni" pitchFamily="2" charset="-79"/>
              </a:rPr>
              <a:t> Если организм содержит 2 различных </a:t>
            </a:r>
            <a:r>
              <a:rPr lang="ru-RU" sz="2000" dirty="0" err="1" smtClean="0">
                <a:cs typeface="Aharoni" pitchFamily="2" charset="-79"/>
              </a:rPr>
              <a:t>аллеля</a:t>
            </a:r>
            <a:r>
              <a:rPr lang="ru-RU" sz="2000" dirty="0" smtClean="0">
                <a:cs typeface="Aharoni" pitchFamily="2" charset="-79"/>
              </a:rPr>
              <a:t> для данного признака, то один из них (доминантный) может проявляться, полностью подавляя проявление другого (рецессивного). 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Aharoni" pitchFamily="2" charset="-79"/>
              </a:rPr>
              <a:t>При мейозе каждая пара аллелей расщепляется и каждая гамета получает по одному из каждой пары аллелей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Aharoni" pitchFamily="2" charset="-79"/>
              </a:rPr>
              <a:t> При образовании мужских и женских гамет в каждую из них может попасть любой аллель из одной пары вместе с любым другим из другой пары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Aharoni" pitchFamily="2" charset="-79"/>
              </a:rPr>
              <a:t> Каждый аллель передается из поколения в поколение как дискретная неизменяющаяся единица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Aharoni" pitchFamily="2" charset="-79"/>
              </a:rPr>
              <a:t> Каждый организм наследует по одному </a:t>
            </a:r>
            <a:r>
              <a:rPr lang="ru-RU" sz="2000" dirty="0" err="1" smtClean="0">
                <a:cs typeface="Aharoni" pitchFamily="2" charset="-79"/>
              </a:rPr>
              <a:t>аллелю</a:t>
            </a:r>
            <a:r>
              <a:rPr lang="ru-RU" sz="2000" dirty="0" smtClean="0">
                <a:cs typeface="Aharoni" pitchFamily="2" charset="-79"/>
              </a:rPr>
              <a:t> (для каждого признака) от каждой из родительских особей.</a:t>
            </a:r>
          </a:p>
          <a:p>
            <a:pPr algn="just"/>
            <a:endParaRPr lang="ru-RU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just"/>
            <a:endParaRPr lang="ru-RU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just"/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43895"/>
            <a:ext cx="72152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Суть гипотез Менделя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Биохимия">
  <a:themeElements>
    <a:clrScheme name="Химия белы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Химия бел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Химия белы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Биохимия</Template>
  <TotalTime>9</TotalTime>
  <Words>582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Биохимия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Вадя</dc:creator>
  <cp:lastModifiedBy>qwerty</cp:lastModifiedBy>
  <cp:revision>7</cp:revision>
  <dcterms:created xsi:type="dcterms:W3CDTF">2011-12-01T21:27:45Z</dcterms:created>
  <dcterms:modified xsi:type="dcterms:W3CDTF">2013-05-03T17:05:12Z</dcterms:modified>
</cp:coreProperties>
</file>